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319" r:id="rId2"/>
    <p:sldId id="320" r:id="rId3"/>
    <p:sldId id="262" r:id="rId4"/>
    <p:sldId id="268" r:id="rId5"/>
    <p:sldId id="310" r:id="rId6"/>
    <p:sldId id="321" r:id="rId7"/>
    <p:sldId id="311" r:id="rId8"/>
    <p:sldId id="322" r:id="rId9"/>
    <p:sldId id="312" r:id="rId10"/>
    <p:sldId id="313" r:id="rId11"/>
    <p:sldId id="315" r:id="rId12"/>
    <p:sldId id="314" r:id="rId13"/>
    <p:sldId id="283" r:id="rId14"/>
    <p:sldId id="272" r:id="rId15"/>
    <p:sldId id="323" r:id="rId16"/>
    <p:sldId id="270" r:id="rId17"/>
    <p:sldId id="274" r:id="rId18"/>
  </p:sldIdLst>
  <p:sldSz cx="9144000" cy="5143500" type="screen16x9"/>
  <p:notesSz cx="17348200" cy="9753600"/>
  <p:embeddedFontLst>
    <p:embeddedFont>
      <p:font typeface="Sue Ellen Francisco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Barlow Semi Condensed Light" panose="020B0604020202020204" charset="0"/>
      <p:regular r:id="rId22"/>
      <p:bold r:id="rId23"/>
      <p:italic r:id="rId24"/>
      <p:boldItalic r:id="rId25"/>
    </p:embeddedFont>
    <p:embeddedFont>
      <p:font typeface="BenchNine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Joti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8" d="100"/>
          <a:sy n="98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106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71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09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50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39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2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99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6D5944-9B87-4D29-9CEC-D89AA26C1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0" r:id="rId6"/>
    <p:sldLayoutId id="2147483661" r:id="rId7"/>
    <p:sldLayoutId id="2147483666" r:id="rId8"/>
    <p:sldLayoutId id="214748366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gif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image" Target="../media/image11.png"/><Relationship Id="rId17" Type="http://schemas.openxmlformats.org/officeDocument/2006/relationships/image" Target="../media/image7.gif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../../../../Documents%20and%20Settings/Administrator/My%20Documents/nhac/Dung%20Ban%20Tam%20-%20Khoi%20My.mp3" TargetMode="External"/><Relationship Id="rId10" Type="http://schemas.openxmlformats.org/officeDocument/2006/relationships/image" Target="../media/image5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4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85900" y="205979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300"/>
          </a:p>
        </p:txBody>
      </p:sp>
      <p:sp>
        <p:nvSpPr>
          <p:cNvPr id="4108" name="AutoShape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143000" y="4677966"/>
            <a:ext cx="675085" cy="465534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6C4A8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 b="1" u="sng"/>
              <a:t>Thoát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AutoShape 23"/>
              <p:cNvSpPr>
                <a:spLocks noChangeArrowheads="1"/>
              </p:cNvSpPr>
              <p:nvPr/>
            </p:nvSpPr>
            <p:spPr bwMode="auto">
              <a:xfrm>
                <a:off x="1238597" y="-31466"/>
                <a:ext cx="6044073" cy="59412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dirty="0" smtClean="0"/>
                  <a:t>Câu</a:t>
                </a:r>
                <a:r>
                  <a:rPr lang="en-US" altLang="en-US" sz="1800" b="1" dirty="0"/>
                  <a:t> 1: </a:t>
                </a:r>
                <a:r>
                  <a:rPr lang="en-US" altLang="en-US" sz="1800" b="1" dirty="0" err="1" smtClean="0"/>
                  <a:t>Phân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số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nghịch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đảo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của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phân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số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là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phân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số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 err="1" smtClean="0"/>
                  <a:t>nào</a:t>
                </a:r>
                <a:r>
                  <a:rPr lang="en-US" altLang="en-US" sz="1800" b="1" dirty="0" smtClean="0"/>
                  <a:t>? 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4119" name="AutoShap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597" y="-31466"/>
                <a:ext cx="6044073" cy="594122"/>
              </a:xfrm>
              <a:prstGeom prst="bracketPair">
                <a:avLst>
                  <a:gd name="adj" fmla="val 16667"/>
                </a:avLst>
              </a:prstGeom>
              <a:blipFill rotWithShape="0">
                <a:blip r:embed="rId4"/>
                <a:stretch>
                  <a:fillRect l="-5131" r="-5231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0" name="AutoShape 24"/>
              <p:cNvSpPr>
                <a:spLocks/>
              </p:cNvSpPr>
              <p:nvPr/>
            </p:nvSpPr>
            <p:spPr bwMode="auto">
              <a:xfrm>
                <a:off x="4206867" y="919656"/>
                <a:ext cx="3474717" cy="2862263"/>
              </a:xfrm>
              <a:prstGeom prst="rightBracket">
                <a:avLst>
                  <a:gd name="adj" fmla="val 83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1800" b="1" dirty="0" smtClean="0"/>
              </a:p>
              <a:p>
                <a:pPr algn="ctr"/>
                <a:r>
                  <a:rPr lang="en-US" altLang="en-US" sz="1800" b="1" dirty="0" smtClean="0"/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1800" b="1" dirty="0" smtClean="0"/>
                  <a:t> </a:t>
                </a:r>
                <a:endParaRPr lang="en-US" altLang="en-US" sz="1800" b="1" dirty="0"/>
              </a:p>
              <a:p>
                <a:pPr algn="ctr"/>
                <a:r>
                  <a:rPr lang="en-US" altLang="en-US" sz="1800" b="1" dirty="0"/>
                  <a:t> </a:t>
                </a:r>
                <a:r>
                  <a:rPr lang="en-US" altLang="en-US" sz="1800" b="1" dirty="0" smtClean="0"/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            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1800" b="1" dirty="0"/>
              </a:p>
            </p:txBody>
          </p:sp>
        </mc:Choice>
        <mc:Fallback xmlns="">
          <p:sp>
            <p:nvSpPr>
              <p:cNvPr id="4120" name="AutoShap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867" y="919656"/>
                <a:ext cx="3474717" cy="2862263"/>
              </a:xfrm>
              <a:prstGeom prst="rightBracket">
                <a:avLst>
                  <a:gd name="adj" fmla="val 8333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1818085" y="4677966"/>
            <a:ext cx="594122" cy="465534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/>
              <a:t>1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2412207" y="4677966"/>
            <a:ext cx="594122" cy="465534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/>
              <a:t>2</a:t>
            </a: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3006328" y="4677966"/>
            <a:ext cx="594122" cy="465534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/>
              <a:t>3</a:t>
            </a: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3600451" y="4677966"/>
            <a:ext cx="594122" cy="465534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/>
              <a:t>4</a:t>
            </a: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4193382" y="4677966"/>
            <a:ext cx="594122" cy="465534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/>
              <a:t>5</a:t>
            </a:r>
          </a:p>
        </p:txBody>
      </p:sp>
      <p:pic>
        <p:nvPicPr>
          <p:cNvPr id="4132" name="Picture 36" descr="13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600200"/>
            <a:ext cx="93940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MMj0336357000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165872"/>
            <a:ext cx="1273969" cy="14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2412206" y="3274219"/>
            <a:ext cx="1295400" cy="377429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050" dirty="0" err="1"/>
              <a:t>Trả</a:t>
            </a:r>
            <a:r>
              <a:rPr lang="en-US" altLang="en-US" sz="1050" dirty="0"/>
              <a:t> </a:t>
            </a:r>
            <a:r>
              <a:rPr lang="en-US" altLang="en-US" sz="1050" dirty="0" err="1"/>
              <a:t>lời</a:t>
            </a:r>
            <a:endParaRPr lang="en-US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4" name="AutoShape 68"/>
              <p:cNvSpPr>
                <a:spLocks noChangeArrowheads="1"/>
              </p:cNvSpPr>
              <p:nvPr/>
            </p:nvSpPr>
            <p:spPr bwMode="auto">
              <a:xfrm>
                <a:off x="3568304" y="63189"/>
                <a:ext cx="3888581" cy="1006079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500" b="1" dirty="0" smtClean="0"/>
                  <a:t>Câu</a:t>
                </a:r>
                <a:r>
                  <a:rPr lang="en-US" altLang="en-US" sz="1500" b="1" dirty="0"/>
                  <a:t> 2: </a:t>
                </a:r>
                <a:r>
                  <a:rPr lang="en-US" altLang="en-US" sz="1500" b="1" dirty="0" err="1" smtClean="0"/>
                  <a:t>Kết</a:t>
                </a:r>
                <a:r>
                  <a:rPr lang="en-US" altLang="en-US" sz="1500" b="1" dirty="0" smtClean="0"/>
                  <a:t> </a:t>
                </a:r>
                <a:r>
                  <a:rPr lang="en-US" altLang="en-US" sz="1500" b="1" dirty="0" err="1" smtClean="0"/>
                  <a:t>quả</a:t>
                </a:r>
                <a:r>
                  <a:rPr lang="en-US" altLang="en-US" sz="1500" b="1" dirty="0" smtClean="0"/>
                  <a:t> </a:t>
                </a:r>
                <a:r>
                  <a:rPr lang="en-US" altLang="en-US" sz="1500" b="1" dirty="0" err="1" smtClean="0"/>
                  <a:t>của</a:t>
                </a:r>
                <a:r>
                  <a:rPr lang="en-US" altLang="en-US" sz="1500" b="1" dirty="0" smtClean="0"/>
                  <a:t> </a:t>
                </a:r>
                <a:r>
                  <a:rPr lang="en-US" altLang="en-US" sz="1500" b="1" dirty="0" err="1" smtClean="0"/>
                  <a:t>phép</a:t>
                </a:r>
                <a:r>
                  <a:rPr lang="en-US" altLang="en-US" sz="1500" b="1" dirty="0" smtClean="0"/>
                  <a:t> </a:t>
                </a:r>
                <a:r>
                  <a:rPr lang="en-US" altLang="en-US" sz="1500" b="1" dirty="0" err="1" smtClean="0"/>
                  <a:t>tính</a:t>
                </a:r>
                <a:r>
                  <a:rPr lang="en-US" altLang="en-US" sz="15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500" b="1" dirty="0" smtClean="0"/>
                  <a:t>là: </a:t>
                </a:r>
                <a:endParaRPr lang="en-US" altLang="en-US" sz="1500" b="1" dirty="0"/>
              </a:p>
            </p:txBody>
          </p:sp>
        </mc:Choice>
        <mc:Fallback xmlns="">
          <p:sp>
            <p:nvSpPr>
              <p:cNvPr id="4164" name="AutoShap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304" y="63189"/>
                <a:ext cx="3888581" cy="1006079"/>
              </a:xfrm>
              <a:prstGeom prst="bracketPair">
                <a:avLst>
                  <a:gd name="adj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65" name="AutoShape 69"/>
              <p:cNvSpPr>
                <a:spLocks/>
              </p:cNvSpPr>
              <p:nvPr/>
            </p:nvSpPr>
            <p:spPr bwMode="auto">
              <a:xfrm>
                <a:off x="3772630" y="985683"/>
                <a:ext cx="2699147" cy="2483644"/>
              </a:xfrm>
              <a:prstGeom prst="leftBracket">
                <a:avLst>
                  <a:gd name="adj" fmla="val 83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altLang="en-US" sz="1800" b="1" dirty="0" smtClean="0"/>
              </a:p>
              <a:p>
                <a:pPr algn="ctr"/>
                <a:r>
                  <a:rPr lang="en-US" altLang="en-US" sz="1800" b="1" dirty="0" smtClean="0"/>
                  <a:t>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en-US" sz="1800" b="1" dirty="0"/>
              </a:p>
            </p:txBody>
          </p:sp>
        </mc:Choice>
        <mc:Fallback xmlns="">
          <p:sp>
            <p:nvSpPr>
              <p:cNvPr id="4165" name="AutoShap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2630" y="985683"/>
                <a:ext cx="2699147" cy="2483644"/>
              </a:xfrm>
              <a:prstGeom prst="leftBracket">
                <a:avLst>
                  <a:gd name="adj" fmla="val 8333"/>
                </a:avLst>
              </a:prstGeom>
              <a:blipFill rotWithShape="0">
                <a:blip r:embed="rId9"/>
                <a:stretch>
                  <a:fillRect r="-698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66" name="Picture 70" descr="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0" y="386834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67" name="AutoShape 71"/>
              <p:cNvSpPr>
                <a:spLocks noChangeArrowheads="1"/>
              </p:cNvSpPr>
              <p:nvPr/>
            </p:nvSpPr>
            <p:spPr bwMode="auto">
              <a:xfrm>
                <a:off x="3668889" y="619473"/>
                <a:ext cx="3780234" cy="54054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500" b="1" dirty="0" smtClean="0"/>
                  <a:t>Câu 3: </a:t>
                </a:r>
                <a:r>
                  <a:rPr lang="en-US" altLang="en-US" sz="1500" b="1" dirty="0" err="1"/>
                  <a:t>Kết</a:t>
                </a:r>
                <a:r>
                  <a:rPr lang="en-US" altLang="en-US" sz="1500" b="1" dirty="0"/>
                  <a:t> </a:t>
                </a:r>
                <a:r>
                  <a:rPr lang="en-US" altLang="en-US" sz="1500" b="1" dirty="0" err="1"/>
                  <a:t>quả</a:t>
                </a:r>
                <a:r>
                  <a:rPr lang="en-US" altLang="en-US" sz="1500" b="1" dirty="0"/>
                  <a:t> </a:t>
                </a:r>
                <a:r>
                  <a:rPr lang="en-US" altLang="en-US" sz="1500" b="1" dirty="0" err="1"/>
                  <a:t>của</a:t>
                </a:r>
                <a:r>
                  <a:rPr lang="en-US" altLang="en-US" sz="1500" b="1" dirty="0"/>
                  <a:t> </a:t>
                </a:r>
                <a:r>
                  <a:rPr lang="en-US" altLang="en-US" sz="1500" b="1" dirty="0" err="1"/>
                  <a:t>phép</a:t>
                </a:r>
                <a:r>
                  <a:rPr lang="en-US" altLang="en-US" sz="1500" b="1" dirty="0"/>
                  <a:t> </a:t>
                </a:r>
                <a:r>
                  <a:rPr lang="en-US" altLang="en-US" sz="1500" b="1" dirty="0" err="1"/>
                  <a:t>tính</a:t>
                </a:r>
                <a:r>
                  <a:rPr lang="en-US" altLang="en-US" sz="15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500" b="1" dirty="0"/>
                  <a:t>là: </a:t>
                </a:r>
              </a:p>
              <a:p>
                <a:pPr algn="ctr"/>
                <a:endParaRPr lang="en-US" altLang="en-US" sz="1500" b="1" dirty="0"/>
              </a:p>
            </p:txBody>
          </p:sp>
        </mc:Choice>
        <mc:Fallback xmlns="">
          <p:sp>
            <p:nvSpPr>
              <p:cNvPr id="4167" name="AutoShap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889" y="619473"/>
                <a:ext cx="3780234" cy="540544"/>
              </a:xfrm>
              <a:prstGeom prst="bracketPair">
                <a:avLst>
                  <a:gd name="adj" fmla="val 16667"/>
                </a:avLst>
              </a:prstGeom>
              <a:blipFill rotWithShape="0">
                <a:blip r:embed="rId11"/>
                <a:stretch>
                  <a:fillRect t="-333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68" name="AutoShape 72"/>
              <p:cNvSpPr>
                <a:spLocks/>
              </p:cNvSpPr>
              <p:nvPr/>
            </p:nvSpPr>
            <p:spPr bwMode="auto">
              <a:xfrm>
                <a:off x="4125729" y="1270061"/>
                <a:ext cx="3780234" cy="1782366"/>
              </a:xfrm>
              <a:prstGeom prst="rightBracket">
                <a:avLst>
                  <a:gd name="adj" fmla="val 833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1800" b="1" dirty="0" smtClean="0"/>
              </a:p>
              <a:p>
                <a:pPr algn="ctr"/>
                <a:r>
                  <a:rPr lang="en-US" altLang="en-US" sz="1800" b="1" dirty="0" smtClean="0"/>
                  <a:t>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1800" b="1" dirty="0"/>
              </a:p>
            </p:txBody>
          </p:sp>
        </mc:Choice>
        <mc:Fallback xmlns="">
          <p:sp>
            <p:nvSpPr>
              <p:cNvPr id="4168" name="AutoShap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729" y="1270061"/>
                <a:ext cx="3780234" cy="1782366"/>
              </a:xfrm>
              <a:prstGeom prst="rightBracket">
                <a:avLst>
                  <a:gd name="adj" fmla="val 8333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69" name="Picture 73" descr="b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81357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70" name="Rectangle 74"/>
              <p:cNvSpPr>
                <a:spLocks noChangeArrowheads="1"/>
              </p:cNvSpPr>
              <p:nvPr/>
            </p:nvSpPr>
            <p:spPr bwMode="auto">
              <a:xfrm>
                <a:off x="3479579" y="661639"/>
                <a:ext cx="4158854" cy="6810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dirty="0" smtClean="0"/>
                  <a:t>Câu</a:t>
                </a:r>
                <a:r>
                  <a:rPr lang="en-US" altLang="en-US" sz="1800" dirty="0"/>
                  <a:t> 4: </a:t>
                </a:r>
                <a:r>
                  <a:rPr lang="en-US" altLang="en-US" sz="1800" dirty="0" err="1"/>
                  <a:t>S</a:t>
                </a:r>
                <a:r>
                  <a:rPr lang="en-US" altLang="en-US" sz="1800" dirty="0" err="1" smtClean="0"/>
                  <a:t>ố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 smtClean="0"/>
                  <a:t>nghịch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 smtClean="0"/>
                  <a:t>đảo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 smtClean="0"/>
                  <a:t>của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 smtClean="0"/>
                  <a:t>phân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 smtClean="0"/>
                  <a:t>số</a:t>
                </a:r>
                <a:r>
                  <a:rPr lang="en-US" alt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1800" dirty="0" smtClean="0"/>
                  <a:t>là: 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4170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9579" y="661639"/>
                <a:ext cx="4158854" cy="681038"/>
              </a:xfrm>
              <a:prstGeom prst="rect">
                <a:avLst/>
              </a:prstGeom>
              <a:blipFill rotWithShape="0">
                <a:blip r:embed="rId14"/>
                <a:stretch>
                  <a:fillRect l="-1170" r="-87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72" name="Music">
            <a:hlinkClick r:id="rId15" action="ppaction://hlinkfile"/>
          </p:cNvPr>
          <p:cNvSpPr>
            <a:spLocks noEditPoints="1" noChangeArrowheads="1"/>
          </p:cNvSpPr>
          <p:nvPr/>
        </p:nvSpPr>
        <p:spPr bwMode="auto">
          <a:xfrm>
            <a:off x="7272337" y="141685"/>
            <a:ext cx="463154" cy="51911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3" name="AutoShape 77"/>
              <p:cNvSpPr>
                <a:spLocks noChangeArrowheads="1"/>
              </p:cNvSpPr>
              <p:nvPr/>
            </p:nvSpPr>
            <p:spPr bwMode="auto">
              <a:xfrm>
                <a:off x="3944195" y="1415544"/>
                <a:ext cx="3320653" cy="1565672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dirty="0" smtClean="0"/>
                  <a:t>A. 4</a:t>
                </a:r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/>
                  <a:t>  </a:t>
                </a:r>
                <a:r>
                  <a:rPr lang="en-US" altLang="en-US" sz="1800" b="1" dirty="0" smtClean="0"/>
                  <a:t>       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1800" b="1" dirty="0" smtClean="0"/>
              </a:p>
              <a:p>
                <a:pPr algn="ctr"/>
                <a:r>
                  <a:rPr lang="en-US" altLang="en-US" sz="1800" b="1" dirty="0" smtClean="0"/>
                  <a:t>                                 D. 1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4173" name="AutoShap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4195" y="1415544"/>
                <a:ext cx="3320653" cy="1565672"/>
              </a:xfrm>
              <a:prstGeom prst="flowChartProcess">
                <a:avLst/>
              </a:prstGeom>
              <a:blipFill rotWithShape="0">
                <a:blip r:embed="rId16"/>
                <a:stretch>
                  <a:fillRect b="-154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74" name="Picture 78" descr="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2905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3568304" y="851212"/>
            <a:ext cx="3861197" cy="4869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err="1" smtClean="0"/>
              <a:t>Câu</a:t>
            </a:r>
            <a:r>
              <a:rPr lang="en-US" altLang="en-US" b="1" dirty="0" smtClean="0"/>
              <a:t> 5.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nghịch</a:t>
            </a:r>
            <a:r>
              <a:rPr lang="en-US" altLang="en-US" b="1" dirty="0"/>
              <a:t> </a:t>
            </a:r>
            <a:r>
              <a:rPr lang="en-US" altLang="en-US" b="1" dirty="0" err="1"/>
              <a:t>đảo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của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7 </a:t>
            </a:r>
            <a:r>
              <a:rPr lang="en-US" altLang="en-US" b="1" dirty="0" err="1" smtClean="0"/>
              <a:t>là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8" name="Rectangle 82"/>
              <p:cNvSpPr>
                <a:spLocks noChangeArrowheads="1"/>
              </p:cNvSpPr>
              <p:nvPr/>
            </p:nvSpPr>
            <p:spPr bwMode="auto">
              <a:xfrm>
                <a:off x="3668875" y="1338178"/>
                <a:ext cx="3942160" cy="21062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 dirty="0" smtClean="0"/>
                  <a:t>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/>
                  <a:t>          </a:t>
                </a:r>
                <a:r>
                  <a:rPr lang="en-US" altLang="en-US" sz="1800" b="1" dirty="0" smtClean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1800" b="1" dirty="0"/>
              </a:p>
              <a:p>
                <a:pPr algn="ctr"/>
                <a:r>
                  <a:rPr lang="en-US" altLang="en-US" sz="1800" b="1" dirty="0" smtClean="0"/>
                  <a:t>                 C. 7</a:t>
                </a:r>
              </a:p>
              <a:p>
                <a:pPr algn="ctr"/>
                <a:r>
                  <a:rPr lang="en-US" altLang="en-US" sz="1800" b="1" dirty="0" smtClean="0"/>
                  <a:t>                         D. 1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4178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875" y="1338178"/>
                <a:ext cx="3942160" cy="210621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79" name="Picture 83" descr="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386834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4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0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1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53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9" dur="1230" decel="100000"/>
                                        <p:tgtEl>
                                          <p:spTgt spid="416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0" dur="1230" decel="1000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2" dur="1230" decel="1000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9" dur="2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4119" grpId="2" animBg="1"/>
      <p:bldP spid="4120" grpId="0" build="allAtOnce" animBg="1"/>
      <p:bldP spid="4120" grpId="1" build="allAtOnce" animBg="1"/>
      <p:bldP spid="4134" grpId="0" animBg="1"/>
      <p:bldP spid="4164" grpId="0" animBg="1"/>
      <p:bldP spid="4164" grpId="1" animBg="1"/>
      <p:bldP spid="4165" grpId="0" animBg="1"/>
      <p:bldP spid="4165" grpId="1" animBg="1"/>
      <p:bldP spid="4167" grpId="0" animBg="1"/>
      <p:bldP spid="4167" grpId="1" animBg="1"/>
      <p:bldP spid="4168" grpId="0" animBg="1"/>
      <p:bldP spid="4168" grpId="1" animBg="1"/>
      <p:bldP spid="4170" grpId="0" animBg="1"/>
      <p:bldP spid="4170" grpId="1" animBg="1"/>
      <p:bldP spid="4172" grpId="0" animBg="1"/>
      <p:bldP spid="4172" grpId="1" animBg="1"/>
      <p:bldP spid="4173" grpId="0" animBg="1"/>
      <p:bldP spid="4173" grpId="1" animBg="1"/>
      <p:bldP spid="4176" grpId="0" animBg="1"/>
      <p:bldP spid="4176" grpId="1" animBg="1"/>
      <p:bldP spid="4178" grpId="0" animBg="1"/>
      <p:bldP spid="417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xmlns="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xmlns="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-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 rotWithShape="0"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Luật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chơi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0860" y="1507787"/>
            <a:ext cx="7295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- </a:t>
            </a:r>
            <a:r>
              <a:rPr lang="en-US" sz="1800" dirty="0" err="1" smtClean="0">
                <a:solidFill>
                  <a:srgbClr val="FFFF00"/>
                </a:solidFill>
              </a:rPr>
              <a:t>Mỗi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đội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có</a:t>
            </a:r>
            <a:r>
              <a:rPr lang="en-US" sz="1800" dirty="0" smtClean="0">
                <a:solidFill>
                  <a:srgbClr val="FFFF00"/>
                </a:solidFill>
              </a:rPr>
              <a:t> 6 </a:t>
            </a:r>
            <a:r>
              <a:rPr lang="en-US" sz="1800" dirty="0" err="1" smtClean="0">
                <a:solidFill>
                  <a:srgbClr val="FFFF00"/>
                </a:solidFill>
              </a:rPr>
              <a:t>người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xếp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thành</a:t>
            </a:r>
            <a:r>
              <a:rPr lang="en-US" sz="1800" dirty="0" smtClean="0">
                <a:solidFill>
                  <a:srgbClr val="FFFF00"/>
                </a:solidFill>
              </a:rPr>
              <a:t> 1 </a:t>
            </a:r>
            <a:r>
              <a:rPr lang="en-US" sz="1800" dirty="0" err="1" smtClean="0">
                <a:solidFill>
                  <a:srgbClr val="FFFF00"/>
                </a:solidFill>
              </a:rPr>
              <a:t>hàng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dọc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Mỗi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người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chỉ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được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làm</a:t>
            </a:r>
            <a:r>
              <a:rPr lang="en-US" sz="1800" dirty="0" smtClean="0">
                <a:solidFill>
                  <a:srgbClr val="FFFF00"/>
                </a:solidFill>
              </a:rPr>
              <a:t> 1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Sau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khi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làm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xong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của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mình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thì</a:t>
            </a:r>
            <a:r>
              <a:rPr lang="en-US" sz="1800" dirty="0" smtClean="0">
                <a:solidFill>
                  <a:srgbClr val="FFFF00"/>
                </a:solidFill>
              </a:rPr>
              <a:t> di </a:t>
            </a:r>
            <a:r>
              <a:rPr lang="en-US" sz="1800" dirty="0" err="1" smtClean="0">
                <a:solidFill>
                  <a:srgbClr val="FFFF00"/>
                </a:solidFill>
              </a:rPr>
              <a:t>chuyển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về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chỗ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ngồi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endParaRPr lang="en-US" sz="1800" dirty="0" smtClean="0">
              <a:solidFill>
                <a:srgbClr val="FFFF00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- HS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được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kết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quả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thứ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nhất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sẽ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sử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dụng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kết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quả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đó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thay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vào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thứ</a:t>
            </a:r>
            <a:r>
              <a:rPr lang="en-US" sz="1800" dirty="0" smtClean="0">
                <a:solidFill>
                  <a:srgbClr val="FFFF00"/>
                </a:solidFill>
              </a:rPr>
              <a:t> 2 </a:t>
            </a:r>
            <a:r>
              <a:rPr lang="en-US" sz="1800" dirty="0" err="1" smtClean="0">
                <a:solidFill>
                  <a:srgbClr val="FFFF00"/>
                </a:solidFill>
              </a:rPr>
              <a:t>để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Sau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đó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dùng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kết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quả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thứ</a:t>
            </a:r>
            <a:r>
              <a:rPr lang="en-US" sz="1800" dirty="0" smtClean="0">
                <a:solidFill>
                  <a:srgbClr val="FFFF00"/>
                </a:solidFill>
              </a:rPr>
              <a:t> 2 </a:t>
            </a:r>
            <a:r>
              <a:rPr lang="en-US" sz="1800" dirty="0" err="1" smtClean="0">
                <a:solidFill>
                  <a:srgbClr val="FFFF00"/>
                </a:solidFill>
              </a:rPr>
              <a:t>thay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vào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phép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thứ</a:t>
            </a:r>
            <a:r>
              <a:rPr lang="en-US" sz="1800" dirty="0" smtClean="0">
                <a:solidFill>
                  <a:srgbClr val="FFFF00"/>
                </a:solidFill>
              </a:rPr>
              <a:t> 3 </a:t>
            </a:r>
            <a:r>
              <a:rPr lang="en-US" sz="1800" dirty="0" err="1" smtClean="0">
                <a:solidFill>
                  <a:srgbClr val="FFFF00"/>
                </a:solidFill>
              </a:rPr>
              <a:t>để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tính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endParaRPr lang="en-US" sz="1800" dirty="0" smtClean="0">
              <a:solidFill>
                <a:srgbClr val="FFFF00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- </a:t>
            </a:r>
            <a:r>
              <a:rPr lang="en-US" sz="1800" dirty="0" err="1" smtClean="0">
                <a:solidFill>
                  <a:srgbClr val="FFFF00"/>
                </a:solidFill>
              </a:rPr>
              <a:t>Thời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gian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cho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trò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chơi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là</a:t>
            </a:r>
            <a:r>
              <a:rPr lang="en-US" sz="1800" dirty="0" smtClean="0">
                <a:solidFill>
                  <a:srgbClr val="FFFF00"/>
                </a:solidFill>
              </a:rPr>
              <a:t> 6 </a:t>
            </a:r>
            <a:r>
              <a:rPr lang="en-US" sz="1800" dirty="0" err="1" smtClean="0">
                <a:solidFill>
                  <a:srgbClr val="FFFF00"/>
                </a:solidFill>
              </a:rPr>
              <a:t>phút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</a:rPr>
              <a:t>Đội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nào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làm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đúng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và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nhanh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nhất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sẽ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dành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chiến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thắng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393700" y="1509585"/>
                <a:ext cx="279697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Câu 1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= A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509585"/>
                <a:ext cx="2796972" cy="616964"/>
              </a:xfrm>
              <a:prstGeom prst="rect">
                <a:avLst/>
              </a:prstGeom>
              <a:blipFill rotWithShape="0">
                <a:blip r:embed="rId4"/>
                <a:stretch>
                  <a:fillRect l="-349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2981258" y="1504327"/>
                <a:ext cx="2796972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Câu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1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) = A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258" y="1504327"/>
                <a:ext cx="2796972" cy="622222"/>
              </a:xfrm>
              <a:prstGeom prst="rect">
                <a:avLst/>
              </a:prstGeom>
              <a:blipFill rotWithShape="0">
                <a:blip r:embed="rId5"/>
                <a:stretch>
                  <a:fillRect l="-3268" r="-566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5936857" y="1523474"/>
                <a:ext cx="344359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Câu 1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</a:rPr>
                  <a:t> = A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57" y="1523474"/>
                <a:ext cx="3443591" cy="616964"/>
              </a:xfrm>
              <a:prstGeom prst="rect">
                <a:avLst/>
              </a:prstGeom>
              <a:blipFill rotWithShape="0">
                <a:blip r:embed="rId6"/>
                <a:stretch>
                  <a:fillRect l="-283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54508" y="919552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8102" y="931964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194" y="951573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C68D58C-6CC4-477A-8E7E-C4DBCE16ED1A}"/>
              </a:ext>
            </a:extLst>
          </p:cNvPr>
          <p:cNvSpPr txBox="1"/>
          <p:nvPr/>
        </p:nvSpPr>
        <p:spPr>
          <a:xfrm>
            <a:off x="393700" y="2390430"/>
            <a:ext cx="27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Câu 2</a:t>
            </a:r>
            <a:r>
              <a:rPr lang="en-US" sz="2400" dirty="0" smtClean="0">
                <a:solidFill>
                  <a:srgbClr val="FF0000"/>
                </a:solidFill>
              </a:rPr>
              <a:t>) A : 6 = B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C68D58C-6CC4-477A-8E7E-C4DBCE16ED1A}"/>
              </a:ext>
            </a:extLst>
          </p:cNvPr>
          <p:cNvSpPr txBox="1"/>
          <p:nvPr/>
        </p:nvSpPr>
        <p:spPr>
          <a:xfrm>
            <a:off x="3091026" y="2426662"/>
            <a:ext cx="27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r>
              <a:rPr lang="en-US" sz="2400" dirty="0" smtClean="0">
                <a:solidFill>
                  <a:schemeClr val="bg1"/>
                </a:solidFill>
              </a:rPr>
              <a:t>) A : (-4) = </a:t>
            </a:r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C68D58C-6CC4-477A-8E7E-C4DBCE16ED1A}"/>
              </a:ext>
            </a:extLst>
          </p:cNvPr>
          <p:cNvSpPr txBox="1"/>
          <p:nvPr/>
        </p:nvSpPr>
        <p:spPr>
          <a:xfrm>
            <a:off x="378838" y="3343739"/>
            <a:ext cx="27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Câu</a:t>
            </a:r>
            <a:r>
              <a:rPr lang="en-US" sz="2400" dirty="0" smtClean="0">
                <a:solidFill>
                  <a:srgbClr val="FF0000"/>
                </a:solidFill>
              </a:rPr>
              <a:t> 3</a:t>
            </a:r>
            <a:r>
              <a:rPr lang="en-US" sz="2400" dirty="0" smtClean="0">
                <a:solidFill>
                  <a:srgbClr val="FF0000"/>
                </a:solidFill>
              </a:rPr>
              <a:t>) -5 : B =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C68D58C-6CC4-477A-8E7E-C4DBCE16ED1A}"/>
              </a:ext>
            </a:extLst>
          </p:cNvPr>
          <p:cNvSpPr txBox="1"/>
          <p:nvPr/>
        </p:nvSpPr>
        <p:spPr>
          <a:xfrm>
            <a:off x="3087060" y="3266089"/>
            <a:ext cx="27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r>
              <a:rPr lang="en-US" sz="2400" dirty="0" smtClean="0">
                <a:solidFill>
                  <a:schemeClr val="bg1"/>
                </a:solidFill>
              </a:rPr>
              <a:t>) 20 : B = C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6080328" y="3174551"/>
                <a:ext cx="279697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FF00"/>
                    </a:solidFill>
                  </a:rPr>
                  <a:t>Câu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3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: 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B = C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28" y="3174551"/>
                <a:ext cx="2796972" cy="616964"/>
              </a:xfrm>
              <a:prstGeom prst="rect">
                <a:avLst/>
              </a:prstGeom>
              <a:blipFill rotWithShape="0">
                <a:blip r:embed="rId7"/>
                <a:stretch>
                  <a:fillRect l="-326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C68D58C-6CC4-477A-8E7E-C4DBCE16ED1A}"/>
              </a:ext>
            </a:extLst>
          </p:cNvPr>
          <p:cNvSpPr txBox="1"/>
          <p:nvPr/>
        </p:nvSpPr>
        <p:spPr>
          <a:xfrm>
            <a:off x="5936857" y="2426662"/>
            <a:ext cx="294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Câu 2</a:t>
            </a:r>
            <a:r>
              <a:rPr lang="en-US" sz="2400" dirty="0" smtClean="0">
                <a:solidFill>
                  <a:srgbClr val="FFFF00"/>
                </a:solidFill>
              </a:rPr>
              <a:t>) A : (-10) = B </a:t>
            </a:r>
            <a:endParaRPr lang="vi-VN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/>
            </a: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844614" cy="837237"/>
            <a:chOff x="3408156" y="3087237"/>
            <a:chExt cx="844614" cy="837237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844614" cy="837237"/>
              <a:chOff x="3400068" y="3769275"/>
              <a:chExt cx="844614" cy="837237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0800000">
                <a:off x="3879103" y="4059911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86029" y="3947860"/>
                <a:ext cx="631419" cy="685886"/>
                <a:chOff x="1930913" y="306105"/>
                <a:chExt cx="1998792" cy="2504054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3473884" y="306105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9CCEBB-B9E5-4338-A2C7-06A14ECD1450}"/>
              </a:ext>
            </a:extLst>
          </p:cNvPr>
          <p:cNvSpPr txBox="1"/>
          <p:nvPr/>
        </p:nvSpPr>
        <p:spPr>
          <a:xfrm>
            <a:off x="5217904" y="2552857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2017" grpId="0" animBg="1"/>
      <p:bldP spid="2019" grpId="0"/>
      <p:bldP spid="2020" grpId="0"/>
      <p:bldP spid="2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Tiết</a:t>
            </a:r>
            <a:r>
              <a:rPr lang="en-US" dirty="0" smtClean="0"/>
              <a:t> 109 – </a:t>
            </a:r>
            <a:r>
              <a:rPr lang="en-US" dirty="0" err="1" smtClean="0"/>
              <a:t>Bài</a:t>
            </a:r>
            <a:r>
              <a:rPr lang="en-US" dirty="0" smtClean="0"/>
              <a:t> 4: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, </a:t>
            </a:r>
            <a:r>
              <a:rPr lang="en-US" dirty="0" err="1" smtClean="0"/>
              <a:t>phép</a:t>
            </a:r>
            <a:r>
              <a:rPr lang="en-US" dirty="0" smtClean="0"/>
              <a:t> chia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Tiết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394077" y="1581226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F4A63981-92E2-4994-8547-DE5222478241}"/>
              </a:ext>
            </a:extLst>
          </p:cNvPr>
          <p:cNvSpPr/>
          <p:nvPr/>
        </p:nvSpPr>
        <p:spPr>
          <a:xfrm>
            <a:off x="505320" y="2303195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451566" y="42632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6" y="426328"/>
                <a:ext cx="7845345" cy="995144"/>
              </a:xfrm>
              <a:prstGeom prst="rect">
                <a:avLst/>
              </a:prstGeom>
              <a:blipFill rotWithShape="0">
                <a:blip r:embed="rId4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589EF3B-BCD9-47AD-A898-BB392F3B0C6E}"/>
              </a:ext>
            </a:extLst>
          </p:cNvPr>
          <p:cNvSpPr/>
          <p:nvPr/>
        </p:nvSpPr>
        <p:spPr>
          <a:xfrm>
            <a:off x="1751132" y="2303195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xmlns="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94593" y="1724746"/>
                <a:ext cx="6600497" cy="401700"/>
              </a:xfrm>
            </p:spPr>
            <p:txBody>
              <a:bodyPr/>
              <a:lstStyle/>
              <a:p>
                <a:r>
                  <a:rPr lang="en-US" dirty="0" smtClean="0"/>
                  <a:t>Phân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nghịch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của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phân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dirty="0" smtClean="0"/>
                  <a:t> 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593" y="1724746"/>
                <a:ext cx="6600497" cy="401700"/>
              </a:xfrm>
              <a:blipFill rotWithShape="0">
                <a:blip r:embed="rId2"/>
                <a:stretch>
                  <a:fillRect t="-27273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 idx="3"/>
              </p:nvPr>
            </p:nvSpPr>
            <p:spPr>
              <a:xfrm>
                <a:off x="262758" y="2785217"/>
                <a:ext cx="6550526" cy="777814"/>
              </a:xfrm>
            </p:spPr>
            <p:txBody>
              <a:bodyPr/>
              <a:lstStyle/>
              <a:p>
                <a:r>
                  <a:rPr lang="en-US" dirty="0" smtClean="0"/>
                  <a:t>Phân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3"/>
              </p:nvPr>
            </p:nvSpPr>
            <p:spPr>
              <a:xfrm>
                <a:off x="262758" y="2785217"/>
                <a:ext cx="6550526" cy="777814"/>
              </a:xfrm>
              <a:blipFill rotWithShape="0">
                <a:blip r:embed="rId3"/>
                <a:stretch>
                  <a:fillRect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 idx="4"/>
          </p:nvPr>
        </p:nvSpPr>
        <p:spPr>
          <a:xfrm>
            <a:off x="457588" y="534975"/>
            <a:ext cx="5664300" cy="531000"/>
          </a:xfrm>
        </p:spPr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 rotWithShape="0"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9254597"/>
                  </p:ext>
                </p:extLst>
              </p:nvPr>
            </p:nvGraphicFramePr>
            <p:xfrm>
              <a:off x="746231" y="1506701"/>
              <a:ext cx="7851230" cy="1751506"/>
            </p:xfrm>
            <a:graphic>
              <a:graphicData uri="http://schemas.openxmlformats.org/drawingml/2006/table">
                <a:tbl>
                  <a:tblPr firstRow="1" bandRow="1">
                    <a:tableStyleId>{A815839C-9279-4D1D-9D7B-5C9AE0A8B557}</a:tableStyleId>
                  </a:tblPr>
                  <a:tblGrid>
                    <a:gridCol w="1345328"/>
                    <a:gridCol w="882869"/>
                    <a:gridCol w="809296"/>
                    <a:gridCol w="809297"/>
                    <a:gridCol w="863948"/>
                    <a:gridCol w="785123"/>
                    <a:gridCol w="785123"/>
                    <a:gridCol w="785123"/>
                    <a:gridCol w="785123"/>
                  </a:tblGrid>
                  <a:tr h="8757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>
                              <a:solidFill>
                                <a:srgbClr val="FF0000"/>
                              </a:solidFill>
                            </a:rPr>
                            <a:t>Phân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số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𝟓𝟏</m:t>
                                  </m:r>
                                </m:num>
                                <m:den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𝟐𝟖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</a:tr>
                  <a:tr h="8757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>
                              <a:solidFill>
                                <a:srgbClr val="FF0000"/>
                              </a:solidFill>
                            </a:rPr>
                            <a:t>Phân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số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nghịch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đảo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𝟖𝟒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num>
                                <m:den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  <m:t>𝟒𝟏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𝟔𝟑</m:t>
                                  </m:r>
                                </m:num>
                                <m:den>
                                  <m:r>
                                    <a:rPr lang="en-US" altLang="en-US" sz="3200" b="1" i="0" smtClean="0">
                                      <a:latin typeface="Cambria Math" panose="02040503050406030204" pitchFamily="18" charset="0"/>
                                    </a:rPr>
                                    <m:t>𝟖𝟕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9254597"/>
                  </p:ext>
                </p:extLst>
              </p:nvPr>
            </p:nvGraphicFramePr>
            <p:xfrm>
              <a:off x="746231" y="1506701"/>
              <a:ext cx="7851230" cy="1751506"/>
            </p:xfrm>
            <a:graphic>
              <a:graphicData uri="http://schemas.openxmlformats.org/drawingml/2006/table">
                <a:tbl>
                  <a:tblPr firstRow="1" bandRow="1">
                    <a:tableStyleId>{A815839C-9279-4D1D-9D7B-5C9AE0A8B557}</a:tableStyleId>
                  </a:tblPr>
                  <a:tblGrid>
                    <a:gridCol w="1345328"/>
                    <a:gridCol w="882869"/>
                    <a:gridCol w="809296"/>
                    <a:gridCol w="809297"/>
                    <a:gridCol w="863948"/>
                    <a:gridCol w="785123"/>
                    <a:gridCol w="785123"/>
                    <a:gridCol w="785123"/>
                    <a:gridCol w="785123"/>
                  </a:tblGrid>
                  <a:tr h="8757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>
                              <a:solidFill>
                                <a:srgbClr val="FF0000"/>
                              </a:solidFill>
                            </a:rPr>
                            <a:t>Phân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số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3103" t="-2083" r="-63724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5940" t="-2083" r="-49473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8936" t="-2083" r="-36666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0000" t="-2083" r="-200775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</a:tr>
                  <a:tr h="8757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>
                              <a:solidFill>
                                <a:srgbClr val="FF0000"/>
                              </a:solidFill>
                            </a:rPr>
                            <a:t>Phân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số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nghịch</a:t>
                          </a:r>
                          <a:r>
                            <a:rPr lang="en-US" sz="16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="1" baseline="0" dirty="0" err="1" smtClean="0">
                              <a:solidFill>
                                <a:srgbClr val="FF0000"/>
                              </a:solidFill>
                            </a:rPr>
                            <a:t>đảo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940" t="-102083" r="-59473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0000" t="-102083" r="-30077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00000" t="-102083" r="-10077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00000" t="-102083" r="-775" b="-13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7919" y="2322675"/>
                <a:ext cx="59338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19" y="2322675"/>
                <a:ext cx="593387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90752" y="1486013"/>
                <a:ext cx="59338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52" y="1486013"/>
                <a:ext cx="593387" cy="783804"/>
              </a:xfrm>
              <a:prstGeom prst="rect">
                <a:avLst/>
              </a:prstGeom>
              <a:blipFill rotWithShape="0">
                <a:blip r:embed="rId4"/>
                <a:stretch>
                  <a:fillRect r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3585" y="2363503"/>
                <a:ext cx="59338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85" y="2363503"/>
                <a:ext cx="593387" cy="786177"/>
              </a:xfrm>
              <a:prstGeom prst="rect">
                <a:avLst/>
              </a:prstGeom>
              <a:blipFill rotWithShape="0">
                <a:blip r:embed="rId5"/>
                <a:stretch>
                  <a:fillRect r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6903" y="2363503"/>
                <a:ext cx="593387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03" y="2363503"/>
                <a:ext cx="593387" cy="7842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6120" y="1526573"/>
                <a:ext cx="59338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120" y="1526573"/>
                <a:ext cx="593387" cy="786177"/>
              </a:xfrm>
              <a:prstGeom prst="rect">
                <a:avLst/>
              </a:prstGeom>
              <a:blipFill rotWithShape="0">
                <a:blip r:embed="rId7"/>
                <a:stretch>
                  <a:fillRect r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5337" y="2384635"/>
                <a:ext cx="59338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37" y="2384635"/>
                <a:ext cx="593387" cy="786177"/>
              </a:xfrm>
              <a:prstGeom prst="rect">
                <a:avLst/>
              </a:prstGeom>
              <a:blipFill rotWithShape="0">
                <a:blip r:embed="rId8"/>
                <a:stretch>
                  <a:fillRect r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68655" y="1512280"/>
                <a:ext cx="59338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𝟒𝟏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655" y="1512280"/>
                <a:ext cx="593387" cy="786177"/>
              </a:xfrm>
              <a:prstGeom prst="rect">
                <a:avLst/>
              </a:prstGeom>
              <a:blipFill rotWithShape="0">
                <a:blip r:embed="rId9"/>
                <a:stretch>
                  <a:fillRect r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1488" y="1526572"/>
                <a:ext cx="593387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𝟖𝟕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88" y="1526572"/>
                <a:ext cx="593387" cy="786177"/>
              </a:xfrm>
              <a:prstGeom prst="rect">
                <a:avLst/>
              </a:prstGeom>
              <a:blipFill rotWithShape="0">
                <a:blip r:embed="rId10"/>
                <a:stretch>
                  <a:fillRect r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85217" y="408562"/>
            <a:ext cx="735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Hoàn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thành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bảng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sau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531</Words>
  <Application>Microsoft Office PowerPoint</Application>
  <PresentationFormat>On-screen Show (16:9)</PresentationFormat>
  <Paragraphs>129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Sue Ellen Francisco</vt:lpstr>
      <vt:lpstr>Arial</vt:lpstr>
      <vt:lpstr>Cambria Math</vt:lpstr>
      <vt:lpstr>Barlow Semi Condensed Light</vt:lpstr>
      <vt:lpstr>BenchNine</vt:lpstr>
      <vt:lpstr>Calibri</vt:lpstr>
      <vt:lpstr>Times New Roman</vt:lpstr>
      <vt:lpstr>Joti One</vt:lpstr>
      <vt:lpstr>Chalkboard Background by Slidesgo</vt:lpstr>
      <vt:lpstr>PowerPoint Presentation</vt:lpstr>
      <vt:lpstr>Tiết 109 – Bài 4: Phép nhân, phép chia phân số  (Tiết 2)</vt:lpstr>
      <vt:lpstr>PHÉP CHIA PHÂN SỐ</vt:lpstr>
      <vt:lpstr>PowerPoint Presentation</vt:lpstr>
      <vt:lpstr>PowerPoint Presentation</vt:lpstr>
      <vt:lpstr>Phân số nghịch đảo của phân số (-3)/8 là 8/(-3) 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Luật chơi</vt:lpstr>
      <vt:lpstr>PowerPoint Presentation</vt:lpstr>
      <vt:lpstr> 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Administrator</cp:lastModifiedBy>
  <cp:revision>37</cp:revision>
  <dcterms:modified xsi:type="dcterms:W3CDTF">2023-03-20T15:44:57Z</dcterms:modified>
</cp:coreProperties>
</file>